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59" r:id="rId3"/>
    <p:sldId id="272" r:id="rId4"/>
    <p:sldId id="275" r:id="rId5"/>
    <p:sldId id="260" r:id="rId6"/>
    <p:sldId id="263" r:id="rId7"/>
    <p:sldId id="266" r:id="rId8"/>
    <p:sldId id="267" r:id="rId9"/>
    <p:sldId id="268" r:id="rId10"/>
    <p:sldId id="270" r:id="rId1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50" autoAdjust="0"/>
    <p:restoredTop sz="94660"/>
  </p:normalViewPr>
  <p:slideViewPr>
    <p:cSldViewPr>
      <p:cViewPr varScale="1">
        <p:scale>
          <a:sx n="70" d="100"/>
          <a:sy n="70" d="100"/>
        </p:scale>
        <p:origin x="122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325773" y="6117336"/>
            <a:ext cx="857473" cy="365125"/>
          </a:xfrm>
        </p:spPr>
        <p:txBody>
          <a:bodyPr/>
          <a:lstStyle/>
          <a:p>
            <a:fld id="{BDA92E15-0AAB-4322-98FD-F1C98CE4ECD1}" type="datetimeFigureOut">
              <a:rPr lang="es-ES" smtClean="0"/>
              <a:t>11/02/2016</a:t>
            </a:fld>
            <a:endParaRPr lang="es-ES"/>
          </a:p>
        </p:txBody>
      </p:sp>
      <p:sp>
        <p:nvSpPr>
          <p:cNvPr id="5" name="Footer Placeholder 4"/>
          <p:cNvSpPr>
            <a:spLocks noGrp="1"/>
          </p:cNvSpPr>
          <p:nvPr>
            <p:ph type="ftr" sz="quarter" idx="11"/>
          </p:nvPr>
        </p:nvSpPr>
        <p:spPr>
          <a:xfrm>
            <a:off x="3623733" y="6117336"/>
            <a:ext cx="3609438" cy="365125"/>
          </a:xfrm>
        </p:spPr>
        <p:txBody>
          <a:bodyPr/>
          <a:lstStyle/>
          <a:p>
            <a:endParaRPr lang="es-ES"/>
          </a:p>
        </p:txBody>
      </p:sp>
      <p:sp>
        <p:nvSpPr>
          <p:cNvPr id="6" name="Slide Number Placeholder 5"/>
          <p:cNvSpPr>
            <a:spLocks noGrp="1"/>
          </p:cNvSpPr>
          <p:nvPr>
            <p:ph type="sldNum" sz="quarter" idx="12"/>
          </p:nvPr>
        </p:nvSpPr>
        <p:spPr>
          <a:xfrm>
            <a:off x="8275320" y="6117336"/>
            <a:ext cx="411480" cy="365125"/>
          </a:xfrm>
        </p:spPr>
        <p:txBody>
          <a:bodyPr/>
          <a:lstStyle/>
          <a:p>
            <a:fld id="{09522250-D0A0-415A-8766-6BF48C9B56CB}" type="slidenum">
              <a:rPr lang="es-ES" smtClean="0"/>
              <a:t>‹Nº›</a:t>
            </a:fld>
            <a:endParaRPr lang="es-E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2889950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A92E15-0AAB-4322-98FD-F1C98CE4ECD1}" type="datetimeFigureOut">
              <a:rPr lang="es-ES" smtClean="0"/>
              <a:t>11/02/2016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2553972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A92E15-0AAB-4322-98FD-F1C98CE4ECD1}" type="datetimeFigureOut">
              <a:rPr lang="es-ES" smtClean="0"/>
              <a:t>11/02/2016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2010282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A92E15-0AAB-4322-98FD-F1C98CE4ECD1}" type="datetimeFigureOut">
              <a:rPr lang="es-ES" smtClean="0"/>
              <a:t>11/02/2016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822902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A92E15-0AAB-4322-98FD-F1C98CE4ECD1}" type="datetimeFigureOut">
              <a:rPr lang="es-ES" smtClean="0"/>
              <a:t>11/02/2016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1142537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A92E15-0AAB-4322-98FD-F1C98CE4ECD1}" type="datetimeFigureOut">
              <a:rPr lang="es-ES" smtClean="0"/>
              <a:t>11/02/2016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2630322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A92E15-0AAB-4322-98FD-F1C98CE4ECD1}" type="datetimeFigureOut">
              <a:rPr lang="es-ES" smtClean="0"/>
              <a:t>11/02/2016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281318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A92E15-0AAB-4322-98FD-F1C98CE4ECD1}" type="datetimeFigureOut">
              <a:rPr lang="es-ES" smtClean="0"/>
              <a:t>11/02/2016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1411098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A92E15-0AAB-4322-98FD-F1C98CE4ECD1}" type="datetimeFigureOut">
              <a:rPr lang="es-ES" smtClean="0"/>
              <a:t>11/02/2016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3609283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BDA92E15-0AAB-4322-98FD-F1C98CE4ECD1}" type="datetimeFigureOut">
              <a:rPr lang="es-ES" smtClean="0"/>
              <a:t>11/02/2016</a:t>
            </a:fld>
            <a:endParaRPr lang="es-ES"/>
          </a:p>
        </p:txBody>
      </p:sp>
      <p:sp>
        <p:nvSpPr>
          <p:cNvPr id="5" name="Footer Placeholder 4"/>
          <p:cNvSpPr>
            <a:spLocks noGrp="1"/>
          </p:cNvSpPr>
          <p:nvPr>
            <p:ph type="ftr" sz="quarter" idx="11"/>
          </p:nvPr>
        </p:nvSpPr>
        <p:spPr>
          <a:xfrm>
            <a:off x="1972647" y="6108173"/>
            <a:ext cx="5314517" cy="365125"/>
          </a:xfrm>
        </p:spPr>
        <p:txBody>
          <a:bodyPr/>
          <a:lstStyle/>
          <a:p>
            <a:endParaRPr lang="es-ES"/>
          </a:p>
        </p:txBody>
      </p:sp>
      <p:sp>
        <p:nvSpPr>
          <p:cNvPr id="6" name="Slide Number Placeholder 5"/>
          <p:cNvSpPr>
            <a:spLocks noGrp="1"/>
          </p:cNvSpPr>
          <p:nvPr>
            <p:ph type="sldNum" sz="quarter" idx="12"/>
          </p:nvPr>
        </p:nvSpPr>
        <p:spPr>
          <a:xfrm>
            <a:off x="8258967" y="6108173"/>
            <a:ext cx="427833" cy="365125"/>
          </a:xfrm>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1781660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A92E15-0AAB-4322-98FD-F1C98CE4ECD1}" type="datetimeFigureOut">
              <a:rPr lang="es-ES" smtClean="0"/>
              <a:t>11/02/2016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273317" y="6116070"/>
            <a:ext cx="413483" cy="365125"/>
          </a:xfrm>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202541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DA92E15-0AAB-4322-98FD-F1C98CE4ECD1}" type="datetimeFigureOut">
              <a:rPr lang="es-ES" smtClean="0"/>
              <a:t>11/02/2016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98471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DA92E15-0AAB-4322-98FD-F1C98CE4ECD1}" type="datetimeFigureOut">
              <a:rPr lang="es-ES" smtClean="0"/>
              <a:t>11/02/2016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153847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DA92E15-0AAB-4322-98FD-F1C98CE4ECD1}" type="datetimeFigureOut">
              <a:rPr lang="es-ES" smtClean="0"/>
              <a:t>11/02/2016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1612947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A92E15-0AAB-4322-98FD-F1C98CE4ECD1}" type="datetimeFigureOut">
              <a:rPr lang="es-ES" smtClean="0"/>
              <a:t>11/02/2016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2349722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A92E15-0AAB-4322-98FD-F1C98CE4ECD1}" type="datetimeFigureOut">
              <a:rPr lang="es-ES" smtClean="0"/>
              <a:t>11/02/2016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363752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A92E15-0AAB-4322-98FD-F1C98CE4ECD1}" type="datetimeFigureOut">
              <a:rPr lang="es-ES" smtClean="0"/>
              <a:t>11/02/2016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09522250-D0A0-415A-8766-6BF48C9B56CB}" type="slidenum">
              <a:rPr lang="es-ES" smtClean="0"/>
              <a:t>‹Nº›</a:t>
            </a:fld>
            <a:endParaRPr lang="es-ES"/>
          </a:p>
        </p:txBody>
      </p:sp>
    </p:spTree>
    <p:extLst>
      <p:ext uri="{BB962C8B-B14F-4D97-AF65-F5344CB8AC3E}">
        <p14:creationId xmlns:p14="http://schemas.microsoft.com/office/powerpoint/2010/main" val="1245178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DA92E15-0AAB-4322-98FD-F1C98CE4ECD1}" type="datetimeFigureOut">
              <a:rPr lang="es-ES" smtClean="0"/>
              <a:t>11/02/2016</a:t>
            </a:fld>
            <a:endParaRPr lang="es-E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9522250-D0A0-415A-8766-6BF48C9B56CB}" type="slidenum">
              <a:rPr lang="es-ES" smtClean="0"/>
              <a:t>‹Nº›</a:t>
            </a:fld>
            <a:endParaRPr lang="es-ES"/>
          </a:p>
        </p:txBody>
      </p:sp>
    </p:spTree>
    <p:extLst>
      <p:ext uri="{BB962C8B-B14F-4D97-AF65-F5344CB8AC3E}">
        <p14:creationId xmlns:p14="http://schemas.microsoft.com/office/powerpoint/2010/main" val="96968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2564904"/>
            <a:ext cx="8229600" cy="1143000"/>
          </a:xfrm>
        </p:spPr>
        <p:txBody>
          <a:bodyPr/>
          <a:lstStyle/>
          <a:p>
            <a:r>
              <a:rPr lang="es-ES" b="1" dirty="0" smtClean="0">
                <a:latin typeface="Century Gothic" panose="020B0502020202020204" pitchFamily="34" charset="0"/>
              </a:rPr>
              <a:t>LOS CRUSTÁCEOS</a:t>
            </a:r>
            <a:endParaRPr lang="es-ES" b="1" dirty="0">
              <a:latin typeface="Century Gothic" panose="020B0502020202020204" pitchFamily="34" charset="0"/>
            </a:endParaRPr>
          </a:p>
        </p:txBody>
      </p:sp>
    </p:spTree>
    <p:extLst>
      <p:ext uri="{BB962C8B-B14F-4D97-AF65-F5344CB8AC3E}">
        <p14:creationId xmlns:p14="http://schemas.microsoft.com/office/powerpoint/2010/main" val="213881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1600" y="2060848"/>
            <a:ext cx="7704667" cy="3205336"/>
          </a:xfrm>
        </p:spPr>
        <p:txBody>
          <a:bodyPr>
            <a:normAutofit/>
          </a:bodyPr>
          <a:lstStyle/>
          <a:p>
            <a:pPr algn="l"/>
            <a:r>
              <a:rPr lang="es-ES" dirty="0" smtClean="0"/>
              <a:t>Trabajo realizado por:</a:t>
            </a:r>
            <a:br>
              <a:rPr lang="es-ES" dirty="0" smtClean="0"/>
            </a:br>
            <a:r>
              <a:rPr lang="es-ES" dirty="0"/>
              <a:t/>
            </a:r>
            <a:br>
              <a:rPr lang="es-ES" dirty="0"/>
            </a:br>
            <a:r>
              <a:rPr lang="es-ES" sz="2200" dirty="0" smtClean="0">
                <a:latin typeface="Century Gothic" panose="020B0502020202020204" pitchFamily="34" charset="0"/>
              </a:rPr>
              <a:t>Beatriz Laguna Doncel</a:t>
            </a:r>
            <a:br>
              <a:rPr lang="es-ES" sz="2200" dirty="0" smtClean="0">
                <a:latin typeface="Century Gothic" panose="020B0502020202020204" pitchFamily="34" charset="0"/>
              </a:rPr>
            </a:br>
            <a:r>
              <a:rPr lang="es-ES" sz="2200" dirty="0" smtClean="0">
                <a:latin typeface="Century Gothic" panose="020B0502020202020204" pitchFamily="34" charset="0"/>
              </a:rPr>
              <a:t>Ángel </a:t>
            </a:r>
            <a:r>
              <a:rPr lang="es-ES" sz="2200" dirty="0" err="1" smtClean="0">
                <a:latin typeface="Century Gothic" panose="020B0502020202020204" pitchFamily="34" charset="0"/>
              </a:rPr>
              <a:t>Fontenla</a:t>
            </a:r>
            <a:r>
              <a:rPr lang="es-ES" sz="2200" dirty="0" smtClean="0">
                <a:latin typeface="Century Gothic" panose="020B0502020202020204" pitchFamily="34" charset="0"/>
              </a:rPr>
              <a:t> </a:t>
            </a:r>
            <a:r>
              <a:rPr lang="es-ES" sz="2200" dirty="0">
                <a:latin typeface="Century Gothic" panose="020B0502020202020204" pitchFamily="34" charset="0"/>
              </a:rPr>
              <a:t>Á</a:t>
            </a:r>
            <a:r>
              <a:rPr lang="es-ES" sz="2200" dirty="0" smtClean="0">
                <a:latin typeface="Century Gothic" panose="020B0502020202020204" pitchFamily="34" charset="0"/>
              </a:rPr>
              <a:t>lvarez</a:t>
            </a:r>
            <a:br>
              <a:rPr lang="es-ES" sz="2200" dirty="0" smtClean="0">
                <a:latin typeface="Century Gothic" panose="020B0502020202020204" pitchFamily="34" charset="0"/>
              </a:rPr>
            </a:br>
            <a:r>
              <a:rPr lang="es-ES" sz="2200" dirty="0" smtClean="0">
                <a:latin typeface="Century Gothic" panose="020B0502020202020204" pitchFamily="34" charset="0"/>
              </a:rPr>
              <a:t>Rocío Feijoo Coello</a:t>
            </a:r>
            <a:r>
              <a:rPr lang="es-ES" dirty="0" smtClean="0"/>
              <a:t/>
            </a:r>
            <a:br>
              <a:rPr lang="es-ES" dirty="0" smtClean="0"/>
            </a:br>
            <a:endParaRPr lang="es-ES" dirty="0"/>
          </a:p>
        </p:txBody>
      </p:sp>
    </p:spTree>
    <p:extLst>
      <p:ext uri="{BB962C8B-B14F-4D97-AF65-F5344CB8AC3E}">
        <p14:creationId xmlns:p14="http://schemas.microsoft.com/office/powerpoint/2010/main" val="1645243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1600" y="836713"/>
            <a:ext cx="7776864" cy="4896544"/>
          </a:xfrm>
        </p:spPr>
        <p:txBody>
          <a:bodyPr>
            <a:normAutofit lnSpcReduction="10000"/>
          </a:bodyPr>
          <a:lstStyle/>
          <a:p>
            <a:pPr marL="0" indent="0" algn="ctr">
              <a:buNone/>
            </a:pPr>
            <a:r>
              <a:rPr lang="es-ES" sz="2800" b="1" dirty="0" smtClean="0">
                <a:latin typeface="Century Gothic" panose="020B0502020202020204" pitchFamily="34" charset="0"/>
              </a:rPr>
              <a:t>CARACTERÍSTICAS </a:t>
            </a:r>
            <a:endParaRPr lang="es-ES" sz="2800" b="1" dirty="0" smtClean="0">
              <a:latin typeface="Century Gothic" panose="020B0502020202020204" pitchFamily="34" charset="0"/>
            </a:endParaRPr>
          </a:p>
          <a:p>
            <a:pPr marL="0" indent="0" algn="ctr">
              <a:buNone/>
            </a:pPr>
            <a:endParaRPr lang="es-ES" sz="2800" b="1" dirty="0" smtClean="0">
              <a:latin typeface="Century Gothic" panose="020B0502020202020204" pitchFamily="34" charset="0"/>
            </a:endParaRPr>
          </a:p>
          <a:p>
            <a:pPr marL="0" indent="0" algn="just">
              <a:buNone/>
            </a:pPr>
            <a:r>
              <a:rPr lang="es-ES" sz="1500" dirty="0" smtClean="0">
                <a:latin typeface="Century Gothic" panose="020B0502020202020204" pitchFamily="34" charset="0"/>
              </a:rPr>
              <a:t>Los crustáceos son un tipo de invertebrados artrópodos, es decir, que tienen el cuerpo y las patas articulados.</a:t>
            </a:r>
          </a:p>
          <a:p>
            <a:pPr marL="0" indent="0" algn="just">
              <a:buNone/>
            </a:pPr>
            <a:r>
              <a:rPr lang="es-ES" sz="1500" dirty="0" smtClean="0">
                <a:latin typeface="Century Gothic" panose="020B0502020202020204" pitchFamily="34" charset="0"/>
              </a:rPr>
              <a:t>Se caracterizan por tener el cuerpo protegido por un duro exoesqueleto de quitina y sales minerales. Son artrópodos con un caparazón grueso.</a:t>
            </a:r>
          </a:p>
          <a:p>
            <a:pPr marL="0" indent="0" algn="just">
              <a:buNone/>
            </a:pPr>
            <a:r>
              <a:rPr lang="es-ES" sz="1500" dirty="0" smtClean="0">
                <a:latin typeface="Century Gothic" panose="020B0502020202020204" pitchFamily="34" charset="0"/>
              </a:rPr>
              <a:t>Tienen 5 pares de patas (algunos más como la cochinilla de la humedad), 2 pares de antenas y un par de mandíbulas.</a:t>
            </a:r>
          </a:p>
          <a:p>
            <a:pPr marL="0" indent="0" algn="just">
              <a:buNone/>
            </a:pPr>
            <a:r>
              <a:rPr lang="es-ES" sz="1500" dirty="0" smtClean="0">
                <a:latin typeface="Century Gothic" panose="020B0502020202020204" pitchFamily="34" charset="0"/>
              </a:rPr>
              <a:t>Son mayoritariamente acuáticos, aunque hay alguna especie terrestre como la cochinilla de la humedad.</a:t>
            </a:r>
          </a:p>
          <a:p>
            <a:pPr marL="0" indent="0" algn="just">
              <a:buNone/>
            </a:pPr>
            <a:r>
              <a:rPr lang="es-ES" sz="1500" dirty="0" smtClean="0">
                <a:latin typeface="Century Gothic" panose="020B0502020202020204" pitchFamily="34" charset="0"/>
              </a:rPr>
              <a:t>Algunas especies son filtrados, se alimentan de microorganismos y de desechos orgánicos que están en suspensión en el agua. Otros son carnívoros y se alimentan de animales o de cadáveres en descomposición.</a:t>
            </a:r>
          </a:p>
          <a:p>
            <a:pPr marL="0" indent="0" algn="just">
              <a:buNone/>
            </a:pPr>
            <a:r>
              <a:rPr lang="es-ES" sz="1500" dirty="0" smtClean="0">
                <a:latin typeface="Century Gothic" panose="020B0502020202020204" pitchFamily="34" charset="0"/>
              </a:rPr>
              <a:t>Los crustáceos pueden vivir en agua dulce, agua salada, en la hojarasca, debajo de las piedras…</a:t>
            </a:r>
          </a:p>
          <a:p>
            <a:pPr marL="0" indent="0" algn="just">
              <a:buNone/>
            </a:pPr>
            <a:r>
              <a:rPr lang="es-ES" sz="1500" dirty="0" smtClean="0">
                <a:latin typeface="Century Gothic" panose="020B0502020202020204" pitchFamily="34" charset="0"/>
              </a:rPr>
              <a:t>Los crustáceos son ovíparos y su fecundación es externa.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584" y="0"/>
            <a:ext cx="7704667" cy="908720"/>
          </a:xfrm>
        </p:spPr>
        <p:txBody>
          <a:bodyPr>
            <a:normAutofit/>
          </a:bodyPr>
          <a:lstStyle/>
          <a:p>
            <a:r>
              <a:rPr lang="es-ES" sz="2800" b="1" dirty="0" smtClean="0">
                <a:latin typeface="Century Gothic" panose="020B0502020202020204" pitchFamily="34" charset="0"/>
              </a:rPr>
              <a:t>TIPOS DE CRUSTÁCEOS</a:t>
            </a:r>
            <a:endParaRPr lang="es-ES" sz="2800" b="1" dirty="0">
              <a:latin typeface="Century Gothic" panose="020B0502020202020204" pitchFamily="34" charset="0"/>
            </a:endParaRPr>
          </a:p>
        </p:txBody>
      </p:sp>
      <p:sp>
        <p:nvSpPr>
          <p:cNvPr id="3" name="Marcador de contenido 2"/>
          <p:cNvSpPr>
            <a:spLocks noGrp="1"/>
          </p:cNvSpPr>
          <p:nvPr>
            <p:ph idx="1"/>
          </p:nvPr>
        </p:nvSpPr>
        <p:spPr>
          <a:xfrm>
            <a:off x="1115616" y="908720"/>
            <a:ext cx="7704667" cy="1152128"/>
          </a:xfrm>
        </p:spPr>
        <p:txBody>
          <a:bodyPr>
            <a:normAutofit/>
          </a:bodyPr>
          <a:lstStyle/>
          <a:p>
            <a:pPr marL="0" indent="0" algn="just">
              <a:buNone/>
            </a:pPr>
            <a:r>
              <a:rPr lang="es-ES" sz="1500" dirty="0" smtClean="0">
                <a:latin typeface="Century Gothic" panose="020B0502020202020204" pitchFamily="34" charset="0"/>
              </a:rPr>
              <a:t>Hay mucha variedad de crustáceos y tienen muy diversos tamaños. Casi todos son acuáticos, como el bogavante, la langosta, el cangrejo de río y de mar, el centollo, los langostinos y las gambas, la nécora, los percebes y las bellotas de mar… Pero hay uno terrestre, la cochinilla de la humedad.</a:t>
            </a:r>
            <a:endParaRPr lang="es-ES" sz="1500" dirty="0">
              <a:latin typeface="Century Gothic" panose="020B0502020202020204" pitchFamily="34" charset="0"/>
            </a:endParaRPr>
          </a:p>
        </p:txBody>
      </p:sp>
      <p:sp>
        <p:nvSpPr>
          <p:cNvPr id="4" name="Flecha abajo 3"/>
          <p:cNvSpPr/>
          <p:nvPr/>
        </p:nvSpPr>
        <p:spPr>
          <a:xfrm>
            <a:off x="1107799" y="2249287"/>
            <a:ext cx="504056" cy="1251721"/>
          </a:xfrm>
          <a:prstGeom prst="downArrow">
            <a:avLst/>
          </a:prstGeom>
          <a:solidFill>
            <a:schemeClr val="accent1">
              <a:lumMod val="75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 name="Flecha abajo 5"/>
          <p:cNvSpPr/>
          <p:nvPr/>
        </p:nvSpPr>
        <p:spPr>
          <a:xfrm>
            <a:off x="4188244" y="2212589"/>
            <a:ext cx="504056" cy="1288419"/>
          </a:xfrm>
          <a:prstGeom prst="downArrow">
            <a:avLst/>
          </a:prstGeom>
          <a:solidFill>
            <a:schemeClr val="accent1">
              <a:lumMod val="75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7" name="Flecha abajo 6"/>
          <p:cNvSpPr/>
          <p:nvPr/>
        </p:nvSpPr>
        <p:spPr>
          <a:xfrm>
            <a:off x="7268689" y="2212589"/>
            <a:ext cx="504056" cy="1288419"/>
          </a:xfrm>
          <a:prstGeom prst="downArrow">
            <a:avLst/>
          </a:prstGeom>
          <a:solidFill>
            <a:schemeClr val="accent1">
              <a:lumMod val="75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10" y="3566135"/>
            <a:ext cx="1818233" cy="1687088"/>
          </a:xfrm>
          <a:prstGeom prst="rect">
            <a:avLst/>
          </a:prstGeom>
        </p:spPr>
      </p:pic>
      <p:sp>
        <p:nvSpPr>
          <p:cNvPr id="9" name="Rectángulo 8"/>
          <p:cNvSpPr/>
          <p:nvPr/>
        </p:nvSpPr>
        <p:spPr>
          <a:xfrm>
            <a:off x="413104" y="5378792"/>
            <a:ext cx="2338416" cy="523220"/>
          </a:xfrm>
          <a:prstGeom prst="rect">
            <a:avLst/>
          </a:prstGeom>
          <a:noFill/>
        </p:spPr>
        <p:txBody>
          <a:bodyPr wrap="square" lIns="91440" tIns="45720" rIns="91440" bIns="45720">
            <a:spAutoFit/>
          </a:bodyPr>
          <a:lstStyle/>
          <a:p>
            <a:pPr algn="ctr"/>
            <a:r>
              <a:rPr lang="es-ES" sz="2800" b="0" cap="none" spc="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Langosta</a:t>
            </a:r>
            <a:endParaRPr lang="es-ES" sz="28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962" y="3566135"/>
            <a:ext cx="2052133" cy="1687088"/>
          </a:xfrm>
          <a:prstGeom prst="rect">
            <a:avLst/>
          </a:prstGeom>
        </p:spPr>
      </p:pic>
      <p:sp>
        <p:nvSpPr>
          <p:cNvPr id="11" name="Rectángulo 10"/>
          <p:cNvSpPr/>
          <p:nvPr/>
        </p:nvSpPr>
        <p:spPr>
          <a:xfrm>
            <a:off x="3432798" y="5378792"/>
            <a:ext cx="2133918" cy="523220"/>
          </a:xfrm>
          <a:prstGeom prst="rect">
            <a:avLst/>
          </a:prstGeom>
          <a:noFill/>
        </p:spPr>
        <p:txBody>
          <a:bodyPr wrap="none" lIns="91440" tIns="45720" rIns="91440" bIns="45720">
            <a:spAutoFit/>
          </a:bodyPr>
          <a:lstStyle/>
          <a:p>
            <a:pPr algn="ctr"/>
            <a:r>
              <a:rPr lang="es-ES" sz="2800" b="0" cap="none" spc="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Bogavante</a:t>
            </a:r>
            <a:endParaRPr lang="es-ES" sz="28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0740" y="3566135"/>
            <a:ext cx="2143183" cy="1683835"/>
          </a:xfrm>
          <a:prstGeom prst="rect">
            <a:avLst/>
          </a:prstGeom>
        </p:spPr>
      </p:pic>
      <p:sp>
        <p:nvSpPr>
          <p:cNvPr id="13" name="Rectángulo 12"/>
          <p:cNvSpPr/>
          <p:nvPr/>
        </p:nvSpPr>
        <p:spPr>
          <a:xfrm>
            <a:off x="6698095" y="5378792"/>
            <a:ext cx="1834156" cy="954107"/>
          </a:xfrm>
          <a:prstGeom prst="rect">
            <a:avLst/>
          </a:prstGeom>
          <a:noFill/>
        </p:spPr>
        <p:txBody>
          <a:bodyPr wrap="none" lIns="91440" tIns="45720" rIns="91440" bIns="45720">
            <a:spAutoFit/>
          </a:bodyPr>
          <a:lstStyle/>
          <a:p>
            <a:pPr algn="ctr"/>
            <a:r>
              <a:rPr lang="es-ES" sz="2800" b="0" cap="none" spc="0"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Cangrejo</a:t>
            </a:r>
          </a:p>
          <a:p>
            <a:pPr algn="ctr"/>
            <a:r>
              <a:rPr lang="es-ES" sz="2800" dirty="0" smtClean="0">
                <a:ln w="0"/>
                <a:effectLst>
                  <a:outerShdw blurRad="38100" dist="19050" dir="2700000" algn="tl" rotWithShape="0">
                    <a:schemeClr val="dk1">
                      <a:alpha val="40000"/>
                    </a:schemeClr>
                  </a:outerShdw>
                </a:effectLst>
                <a:latin typeface="Century Gothic" panose="020B0502020202020204" pitchFamily="34" charset="0"/>
              </a:rPr>
              <a:t>Ermitaño</a:t>
            </a:r>
            <a:endParaRPr lang="es-ES" sz="28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803626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1043608" y="116632"/>
            <a:ext cx="7643192" cy="864096"/>
          </a:xfrm>
        </p:spPr>
        <p:txBody>
          <a:bodyPr>
            <a:normAutofit/>
          </a:bodyPr>
          <a:lstStyle/>
          <a:p>
            <a:r>
              <a:rPr lang="es-ES" sz="2800" b="1" dirty="0" smtClean="0">
                <a:latin typeface="Century Gothic" panose="020B0502020202020204" pitchFamily="34" charset="0"/>
              </a:rPr>
              <a:t>ANATOMÍA </a:t>
            </a:r>
            <a:r>
              <a:rPr lang="es-ES" sz="2800" b="1" dirty="0" smtClean="0">
                <a:latin typeface="Century Gothic" panose="020B0502020202020204" pitchFamily="34" charset="0"/>
              </a:rPr>
              <a:t>DE LOS CRUSTÁCEOS</a:t>
            </a:r>
            <a:endParaRPr lang="es-ES" sz="2800" dirty="0">
              <a:latin typeface="Century Gothic" panose="020B0502020202020204" pitchFamily="34" charset="0"/>
            </a:endParaRPr>
          </a:p>
        </p:txBody>
      </p:sp>
      <p:sp>
        <p:nvSpPr>
          <p:cNvPr id="9" name="8 Marcador de contenido"/>
          <p:cNvSpPr>
            <a:spLocks noGrp="1"/>
          </p:cNvSpPr>
          <p:nvPr>
            <p:ph idx="1"/>
          </p:nvPr>
        </p:nvSpPr>
        <p:spPr>
          <a:xfrm>
            <a:off x="899592" y="980728"/>
            <a:ext cx="7787208" cy="2952329"/>
          </a:xfrm>
        </p:spPr>
        <p:txBody>
          <a:bodyPr>
            <a:normAutofit/>
          </a:bodyPr>
          <a:lstStyle/>
          <a:p>
            <a:pPr marL="0" indent="0" algn="just">
              <a:buNone/>
            </a:pPr>
            <a:r>
              <a:rPr lang="es-ES" sz="1500" dirty="0">
                <a:latin typeface="Century Gothic" panose="020B0502020202020204" pitchFamily="34" charset="0"/>
              </a:rPr>
              <a:t>Su cuerpo se divide en dos regiones: cefalotórax y abdomen.</a:t>
            </a:r>
          </a:p>
          <a:p>
            <a:pPr marL="0" indent="0" algn="just">
              <a:buNone/>
            </a:pPr>
            <a:r>
              <a:rPr lang="es-ES" sz="1500" dirty="0">
                <a:latin typeface="Century Gothic" panose="020B0502020202020204" pitchFamily="34" charset="0"/>
              </a:rPr>
              <a:t>El cefalotórax es la fusión de la cabeza y el tórax. En la cabeza tienen los dos pares de antenas y un par de mandíbulas. </a:t>
            </a:r>
          </a:p>
          <a:p>
            <a:pPr marL="0" indent="0" algn="just">
              <a:buNone/>
            </a:pPr>
            <a:r>
              <a:rPr lang="es-ES" sz="1500" dirty="0">
                <a:latin typeface="Century Gothic" panose="020B0502020202020204" pitchFamily="34" charset="0"/>
              </a:rPr>
              <a:t>El abdomen está formado por distintos segmentos articulados</a:t>
            </a:r>
            <a:r>
              <a:rPr lang="es-ES" sz="1800" dirty="0">
                <a:latin typeface="Century Gothic" panose="020B0502020202020204" pitchFamily="34" charset="0"/>
              </a:rPr>
              <a:t>.</a:t>
            </a:r>
          </a:p>
          <a:p>
            <a:pPr marL="0" indent="0" algn="just">
              <a:buNone/>
            </a:pPr>
            <a:r>
              <a:rPr lang="es-ES" sz="1500" dirty="0" smtClean="0">
                <a:latin typeface="Century Gothic" panose="020B0502020202020204" pitchFamily="34" charset="0"/>
              </a:rPr>
              <a:t>La </a:t>
            </a:r>
            <a:r>
              <a:rPr lang="es-ES" sz="1500" dirty="0">
                <a:latin typeface="Century Gothic" panose="020B0502020202020204" pitchFamily="34" charset="0"/>
              </a:rPr>
              <a:t>simetría que </a:t>
            </a:r>
            <a:r>
              <a:rPr lang="es-ES" sz="1500" dirty="0" smtClean="0">
                <a:latin typeface="Century Gothic" panose="020B0502020202020204" pitchFamily="34" charset="0"/>
              </a:rPr>
              <a:t>presentan los crustáceos es bilateral.</a:t>
            </a:r>
            <a:endParaRPr lang="es-ES" sz="1500" dirty="0">
              <a:latin typeface="Century Gothic" panose="020B0502020202020204" pitchFamily="34" charset="0"/>
            </a:endParaRPr>
          </a:p>
          <a:p>
            <a:pPr marL="0" indent="0" algn="just">
              <a:buNone/>
            </a:pPr>
            <a:r>
              <a:rPr lang="es-ES" sz="1500" dirty="0">
                <a:latin typeface="Century Gothic" panose="020B0502020202020204" pitchFamily="34" charset="0"/>
              </a:rPr>
              <a:t>En la simetría bilateral, el cuerpo del animal sólo tiene un plano que lo divida en dos mitades iguales. Los animales que la presentan están más adaptados para moverse hacia delante. </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3789040"/>
            <a:ext cx="5688632" cy="2736304"/>
          </a:xfrm>
          <a:prstGeom prst="rect">
            <a:avLst/>
          </a:prstGeom>
        </p:spPr>
      </p:pic>
    </p:spTree>
    <p:extLst>
      <p:ext uri="{BB962C8B-B14F-4D97-AF65-F5344CB8AC3E}">
        <p14:creationId xmlns:p14="http://schemas.microsoft.com/office/powerpoint/2010/main" val="3893071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82133" y="332657"/>
            <a:ext cx="7704667" cy="792087"/>
          </a:xfrm>
        </p:spPr>
        <p:txBody>
          <a:bodyPr>
            <a:normAutofit/>
          </a:bodyPr>
          <a:lstStyle/>
          <a:p>
            <a:r>
              <a:rPr lang="es-ES" sz="2800" b="1" dirty="0" smtClean="0">
                <a:latin typeface="Century Gothic" panose="020B0502020202020204" pitchFamily="34" charset="0"/>
              </a:rPr>
              <a:t>EL BOGAVANTE</a:t>
            </a:r>
            <a:endParaRPr lang="es-ES" sz="2800" dirty="0">
              <a:latin typeface="Century Gothic" panose="020B0502020202020204" pitchFamily="34" charset="0"/>
            </a:endParaRPr>
          </a:p>
        </p:txBody>
      </p:sp>
      <p:sp>
        <p:nvSpPr>
          <p:cNvPr id="3" name="2 Marcador de contenido"/>
          <p:cNvSpPr>
            <a:spLocks noGrp="1"/>
          </p:cNvSpPr>
          <p:nvPr>
            <p:ph idx="1"/>
          </p:nvPr>
        </p:nvSpPr>
        <p:spPr>
          <a:xfrm>
            <a:off x="1115616" y="1124744"/>
            <a:ext cx="7571184" cy="5328592"/>
          </a:xfrm>
        </p:spPr>
        <p:txBody>
          <a:bodyPr>
            <a:normAutofit/>
          </a:bodyPr>
          <a:lstStyle/>
          <a:p>
            <a:pPr marL="0" indent="0" algn="just">
              <a:buNone/>
            </a:pPr>
            <a:r>
              <a:rPr lang="es-ES" sz="1500" dirty="0">
                <a:latin typeface="Century Gothic" panose="020B0502020202020204" pitchFamily="34" charset="0"/>
              </a:rPr>
              <a:t>El </a:t>
            </a:r>
            <a:r>
              <a:rPr lang="es-ES" sz="1500" dirty="0" smtClean="0">
                <a:latin typeface="Century Gothic" panose="020B0502020202020204" pitchFamily="34" charset="0"/>
              </a:rPr>
              <a:t>bogavante es un crustáceo que </a:t>
            </a:r>
            <a:r>
              <a:rPr lang="es-ES" sz="1500" dirty="0">
                <a:latin typeface="Century Gothic" panose="020B0502020202020204" pitchFamily="34" charset="0"/>
              </a:rPr>
              <a:t>tiene un color azulado con manchas claras, que se vuelve de un intenso color rojo al ser cocinado</a:t>
            </a:r>
            <a:r>
              <a:rPr lang="es-ES" sz="1500" dirty="0" smtClean="0">
                <a:latin typeface="Century Gothic" panose="020B0502020202020204" pitchFamily="34" charset="0"/>
              </a:rPr>
              <a:t>.</a:t>
            </a:r>
          </a:p>
          <a:p>
            <a:pPr marL="0" indent="0" algn="just">
              <a:buNone/>
            </a:pPr>
            <a:r>
              <a:rPr lang="es-ES" sz="1500" dirty="0">
                <a:latin typeface="Century Gothic" panose="020B0502020202020204" pitchFamily="34" charset="0"/>
              </a:rPr>
              <a:t>En la cabeza tienen dos pares de antenas y su cola tiene forma de abanico, pudiendo llegar hasta los 50 cm de longitud. Vive en zonas de rocas poco profundas, refugiándose en los huecos que realiza en la arena. Allí, se alimenta de pequeños peces que suele capturar por las noches. Su lento crecimiento es por</a:t>
            </a:r>
            <a:r>
              <a:rPr lang="es-ES" sz="1500" b="1" dirty="0">
                <a:latin typeface="Century Gothic" panose="020B0502020202020204" pitchFamily="34" charset="0"/>
              </a:rPr>
              <a:t> </a:t>
            </a:r>
            <a:r>
              <a:rPr lang="es-ES" sz="1500" dirty="0">
                <a:latin typeface="Century Gothic" panose="020B0502020202020204" pitchFamily="34" charset="0"/>
              </a:rPr>
              <a:t>mudas</a:t>
            </a:r>
            <a:r>
              <a:rPr lang="es-ES" sz="1500" b="1" dirty="0">
                <a:latin typeface="Century Gothic" panose="020B0502020202020204" pitchFamily="34" charset="0"/>
              </a:rPr>
              <a:t> </a:t>
            </a:r>
            <a:r>
              <a:rPr lang="es-ES" sz="1500" dirty="0">
                <a:latin typeface="Century Gothic" panose="020B0502020202020204" pitchFamily="34" charset="0"/>
              </a:rPr>
              <a:t>de su caparazón, llegando a vivir hasta 50 años.</a:t>
            </a:r>
            <a:endParaRPr lang="es-ES" sz="1500" dirty="0" smtClean="0">
              <a:latin typeface="Century Gothic" panose="020B0502020202020204" pitchFamily="34" charset="0"/>
            </a:endParaRPr>
          </a:p>
          <a:p>
            <a:pPr marL="0" indent="0" algn="just">
              <a:buNone/>
            </a:pPr>
            <a:r>
              <a:rPr lang="es-ES" sz="1500" dirty="0" smtClean="0">
                <a:latin typeface="Century Gothic" panose="020B0502020202020204" pitchFamily="34" charset="0"/>
              </a:rPr>
              <a:t>Sus </a:t>
            </a:r>
            <a:r>
              <a:rPr lang="es-ES" sz="1500" dirty="0">
                <a:latin typeface="Century Gothic" panose="020B0502020202020204" pitchFamily="34" charset="0"/>
              </a:rPr>
              <a:t>dos pinzas </a:t>
            </a:r>
            <a:r>
              <a:rPr lang="es-ES" sz="1500" dirty="0" smtClean="0">
                <a:latin typeface="Century Gothic" panose="020B0502020202020204" pitchFamily="34" charset="0"/>
              </a:rPr>
              <a:t>principales cumplen </a:t>
            </a:r>
            <a:r>
              <a:rPr lang="es-ES" sz="1500" dirty="0">
                <a:latin typeface="Century Gothic" panose="020B0502020202020204" pitchFamily="34" charset="0"/>
              </a:rPr>
              <a:t>una función diferente: mientras que la más gruesa (normalmente la izquierda) es utilizada para triturar, la derecha, más fina, es una precisa herramienta de corte</a:t>
            </a:r>
            <a:r>
              <a:rPr lang="es-ES" sz="1500" dirty="0" smtClean="0">
                <a:latin typeface="Century Gothic" panose="020B0502020202020204" pitchFamily="34" charset="0"/>
              </a:rPr>
              <a:t>.</a:t>
            </a:r>
          </a:p>
          <a:p>
            <a:pPr marL="0" indent="0" algn="just">
              <a:buNone/>
            </a:pPr>
            <a:endParaRPr lang="es-ES" sz="1500" dirty="0" smtClean="0">
              <a:latin typeface="Century Gothic" panose="020B0502020202020204" pitchFamily="34" charset="0"/>
            </a:endParaRPr>
          </a:p>
          <a:p>
            <a:pPr marL="0" indent="0" algn="just">
              <a:buNone/>
            </a:pPr>
            <a:endParaRPr lang="es-ES" sz="1500" dirty="0">
              <a:latin typeface="Century Gothic" panose="020B0502020202020204" pitchFamily="34" charset="0"/>
            </a:endParaRPr>
          </a:p>
          <a:p>
            <a:pPr marL="0" indent="0" algn="just">
              <a:buNone/>
            </a:pPr>
            <a:endParaRPr lang="es-ES" sz="1500" dirty="0" smtClean="0">
              <a:latin typeface="Century Gothic" panose="020B0502020202020204" pitchFamily="34" charset="0"/>
            </a:endParaRPr>
          </a:p>
          <a:p>
            <a:pPr marL="0" indent="0" algn="just">
              <a:buNone/>
            </a:pPr>
            <a:endParaRPr lang="es-ES" sz="1500" dirty="0">
              <a:latin typeface="Century Gothic" panose="020B0502020202020204" pitchFamily="34" charset="0"/>
            </a:endParaRPr>
          </a:p>
          <a:p>
            <a:pPr marL="0" indent="0" algn="just">
              <a:buNone/>
            </a:pPr>
            <a:endParaRPr lang="es-ES" sz="1500" dirty="0" smtClean="0">
              <a:latin typeface="Century Gothic" panose="020B0502020202020204" pitchFamily="34" charset="0"/>
            </a:endParaRPr>
          </a:p>
          <a:p>
            <a:pPr marL="0" indent="0" algn="just">
              <a:buNone/>
            </a:pPr>
            <a:endParaRPr lang="es-ES" sz="1500" dirty="0">
              <a:latin typeface="Century Gothic" panose="020B0502020202020204" pitchFamily="34" charset="0"/>
            </a:endParaRPr>
          </a:p>
        </p:txBody>
      </p:sp>
      <p:pic>
        <p:nvPicPr>
          <p:cNvPr id="5" name="Picture 4"/>
          <p:cNvPicPr>
            <a:picLocks noChangeAspect="1" noChangeArrowheads="1"/>
          </p:cNvPicPr>
          <p:nvPr/>
        </p:nvPicPr>
        <p:blipFill>
          <a:blip r:embed="rId2" cstate="print"/>
          <a:srcRect/>
          <a:stretch>
            <a:fillRect/>
          </a:stretch>
        </p:blipFill>
        <p:spPr bwMode="auto">
          <a:xfrm>
            <a:off x="2339752" y="4293096"/>
            <a:ext cx="4320480"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82133" y="332657"/>
            <a:ext cx="7704667" cy="936104"/>
          </a:xfrm>
        </p:spPr>
        <p:txBody>
          <a:bodyPr>
            <a:normAutofit/>
          </a:bodyPr>
          <a:lstStyle/>
          <a:p>
            <a:r>
              <a:rPr lang="es-ES" sz="2800" b="1" dirty="0" smtClean="0">
                <a:latin typeface="Century Gothic" panose="020B0502020202020204" pitchFamily="34" charset="0"/>
              </a:rPr>
              <a:t>LA LANGOSTA</a:t>
            </a:r>
            <a:endParaRPr lang="es-ES" sz="2800" b="1" dirty="0">
              <a:latin typeface="Century Gothic" panose="020B0502020202020204" pitchFamily="34" charset="0"/>
            </a:endParaRPr>
          </a:p>
        </p:txBody>
      </p:sp>
      <p:sp>
        <p:nvSpPr>
          <p:cNvPr id="3" name="2 Marcador de contenido"/>
          <p:cNvSpPr>
            <a:spLocks noGrp="1"/>
          </p:cNvSpPr>
          <p:nvPr>
            <p:ph idx="1"/>
          </p:nvPr>
        </p:nvSpPr>
        <p:spPr>
          <a:xfrm>
            <a:off x="982133" y="1124744"/>
            <a:ext cx="7704667" cy="5256584"/>
          </a:xfrm>
        </p:spPr>
        <p:txBody>
          <a:bodyPr>
            <a:normAutofit/>
          </a:bodyPr>
          <a:lstStyle/>
          <a:p>
            <a:pPr marL="0" indent="0" algn="just">
              <a:buNone/>
            </a:pPr>
            <a:endParaRPr lang="es-ES" sz="1500" dirty="0" smtClean="0">
              <a:latin typeface="Century Gothic" panose="020B0502020202020204" pitchFamily="34" charset="0"/>
            </a:endParaRPr>
          </a:p>
          <a:p>
            <a:pPr marL="0" indent="0" algn="just">
              <a:buNone/>
            </a:pPr>
            <a:r>
              <a:rPr lang="es-ES" sz="1500" dirty="0" smtClean="0">
                <a:latin typeface="Century Gothic" panose="020B0502020202020204" pitchFamily="34" charset="0"/>
              </a:rPr>
              <a:t>El </a:t>
            </a:r>
            <a:r>
              <a:rPr lang="es-ES" sz="1500" dirty="0">
                <a:latin typeface="Century Gothic" panose="020B0502020202020204" pitchFamily="34" charset="0"/>
              </a:rPr>
              <a:t>cuerpo de la </a:t>
            </a:r>
            <a:r>
              <a:rPr lang="es-ES" sz="1500" dirty="0" smtClean="0">
                <a:latin typeface="Century Gothic" panose="020B0502020202020204" pitchFamily="34" charset="0"/>
              </a:rPr>
              <a:t>langosta se </a:t>
            </a:r>
            <a:r>
              <a:rPr lang="es-ES" sz="1500" dirty="0">
                <a:latin typeface="Century Gothic" panose="020B0502020202020204" pitchFamily="34" charset="0"/>
              </a:rPr>
              <a:t>divide en dos partes claramente diferenciadas: el cefalotorax o cabeza y el abdomen o cola y como los demás artrópodos, son bilateralmente simétricas. </a:t>
            </a:r>
            <a:endParaRPr lang="es-ES" sz="1500" dirty="0" smtClean="0">
              <a:latin typeface="Century Gothic" panose="020B0502020202020204" pitchFamily="34" charset="0"/>
            </a:endParaRPr>
          </a:p>
          <a:p>
            <a:pPr marL="0" indent="0" algn="just">
              <a:buNone/>
            </a:pPr>
            <a:r>
              <a:rPr lang="es-ES" sz="1500" dirty="0">
                <a:latin typeface="Century Gothic" panose="020B0502020202020204" pitchFamily="34" charset="0"/>
              </a:rPr>
              <a:t>La cabeza es espinosa y el rostro pequeño. En e</a:t>
            </a:r>
            <a:r>
              <a:rPr lang="es-ES" sz="1500" dirty="0" smtClean="0">
                <a:latin typeface="Century Gothic" panose="020B0502020202020204" pitchFamily="34" charset="0"/>
              </a:rPr>
              <a:t>lla </a:t>
            </a:r>
            <a:r>
              <a:rPr lang="es-ES" sz="1500" dirty="0">
                <a:latin typeface="Century Gothic" panose="020B0502020202020204" pitchFamily="34" charset="0"/>
              </a:rPr>
              <a:t>destacan dos ojos protuberantes protegidos por sendas proyecciones espinosas. </a:t>
            </a:r>
            <a:endParaRPr lang="es-ES" sz="1500" dirty="0" smtClean="0">
              <a:latin typeface="Century Gothic" panose="020B0502020202020204" pitchFamily="34" charset="0"/>
            </a:endParaRPr>
          </a:p>
          <a:p>
            <a:pPr marL="0" indent="0" algn="just">
              <a:buNone/>
            </a:pPr>
            <a:r>
              <a:rPr lang="es-ES" sz="1500" dirty="0">
                <a:latin typeface="Century Gothic" panose="020B0502020202020204" pitchFamily="34" charset="0"/>
              </a:rPr>
              <a:t>Tiene 10 patas. Su característica más destacable es la presencia en su cabeza de unas antenas muy largas y la ausencia de </a:t>
            </a:r>
            <a:r>
              <a:rPr lang="es-ES" sz="1500" dirty="0" smtClean="0">
                <a:latin typeface="Century Gothic" panose="020B0502020202020204" pitchFamily="34" charset="0"/>
              </a:rPr>
              <a:t>pinzas</a:t>
            </a:r>
          </a:p>
          <a:p>
            <a:pPr marL="0" indent="0" algn="just">
              <a:buNone/>
            </a:pPr>
            <a:r>
              <a:rPr lang="es-ES" sz="1500" dirty="0" smtClean="0">
                <a:latin typeface="Century Gothic" panose="020B0502020202020204" pitchFamily="34" charset="0"/>
              </a:rPr>
              <a:t>Su </a:t>
            </a:r>
            <a:r>
              <a:rPr lang="es-ES" sz="1500" dirty="0">
                <a:latin typeface="Century Gothic" panose="020B0502020202020204" pitchFamily="34" charset="0"/>
              </a:rPr>
              <a:t>cuerpo está protegido por un caparazón de color marrón-naranja. </a:t>
            </a:r>
            <a:endParaRPr lang="es-ES" sz="1500" dirty="0" smtClean="0">
              <a:latin typeface="Century Gothic" panose="020B0502020202020204" pitchFamily="34" charset="0"/>
            </a:endParaRPr>
          </a:p>
          <a:p>
            <a:pPr marL="0" indent="0" algn="just">
              <a:buNone/>
            </a:pPr>
            <a:r>
              <a:rPr lang="es-ES" sz="1500" dirty="0">
                <a:latin typeface="Century Gothic" panose="020B0502020202020204" pitchFamily="34" charset="0"/>
              </a:rPr>
              <a:t>Son carroñeras, </a:t>
            </a:r>
            <a:r>
              <a:rPr lang="es-ES" sz="1500" dirty="0" smtClean="0">
                <a:latin typeface="Century Gothic" panose="020B0502020202020204" pitchFamily="34" charset="0"/>
              </a:rPr>
              <a:t>se </a:t>
            </a:r>
            <a:r>
              <a:rPr lang="es-ES" sz="1500" dirty="0">
                <a:latin typeface="Century Gothic" panose="020B0502020202020204" pitchFamily="34" charset="0"/>
              </a:rPr>
              <a:t>alimentan de moluscos y materia en descomposición de otros </a:t>
            </a:r>
            <a:r>
              <a:rPr lang="es-ES" sz="1500" dirty="0" smtClean="0">
                <a:latin typeface="Century Gothic" panose="020B0502020202020204" pitchFamily="34" charset="0"/>
              </a:rPr>
              <a:t>animales.</a:t>
            </a:r>
          </a:p>
          <a:p>
            <a:pPr marL="0" indent="0" algn="just">
              <a:buNone/>
            </a:pPr>
            <a:endParaRPr lang="es-ES" sz="1500" dirty="0">
              <a:latin typeface="Century Gothic" panose="020B0502020202020204" pitchFamily="34" charset="0"/>
            </a:endParaRPr>
          </a:p>
          <a:p>
            <a:pPr marL="0" indent="0" algn="just">
              <a:buNone/>
            </a:pPr>
            <a:endParaRPr lang="es-ES" sz="1500" dirty="0" smtClean="0">
              <a:latin typeface="Century Gothic" panose="020B0502020202020204" pitchFamily="34" charset="0"/>
            </a:endParaRPr>
          </a:p>
          <a:p>
            <a:pPr marL="0" indent="0" algn="just">
              <a:buNone/>
            </a:pPr>
            <a:endParaRPr lang="es-ES" sz="1500" dirty="0">
              <a:latin typeface="Century Gothic" panose="020B0502020202020204" pitchFamily="34" charset="0"/>
            </a:endParaRPr>
          </a:p>
          <a:p>
            <a:pPr marL="0" indent="0" algn="just">
              <a:buNone/>
            </a:pPr>
            <a:endParaRPr lang="es-ES" sz="1500" dirty="0" smtClean="0">
              <a:latin typeface="Century Gothic" panose="020B0502020202020204" pitchFamily="34" charset="0"/>
            </a:endParaRPr>
          </a:p>
          <a:p>
            <a:pPr marL="0" indent="0" algn="just">
              <a:buNone/>
            </a:pPr>
            <a:endParaRPr lang="es-ES" sz="1500" dirty="0" smtClean="0">
              <a:latin typeface="Century Gothic" panose="020B0502020202020204" pitchFamily="34" charset="0"/>
            </a:endParaRPr>
          </a:p>
          <a:p>
            <a:pPr algn="just"/>
            <a:endParaRPr lang="es-ES" sz="1500" dirty="0">
              <a:latin typeface="Century Gothic" panose="020B0502020202020204" pitchFamily="34" charset="0"/>
            </a:endParaRPr>
          </a:p>
          <a:p>
            <a:pPr algn="just"/>
            <a:endParaRPr lang="es-ES" sz="1500" dirty="0">
              <a:latin typeface="Century Gothic" panose="020B05020202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4221088"/>
            <a:ext cx="2905980" cy="201622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88640"/>
            <a:ext cx="8229600" cy="863702"/>
          </a:xfrm>
        </p:spPr>
        <p:txBody>
          <a:bodyPr>
            <a:normAutofit/>
          </a:bodyPr>
          <a:lstStyle/>
          <a:p>
            <a:r>
              <a:rPr lang="es-ES" sz="2800" b="1" dirty="0" smtClean="0">
                <a:latin typeface="Century Gothic" panose="020B0502020202020204" pitchFamily="34" charset="0"/>
              </a:rPr>
              <a:t>EL CANGREJO</a:t>
            </a:r>
            <a:endParaRPr lang="es-ES" sz="2800" b="1" dirty="0">
              <a:latin typeface="Century Gothic" panose="020B0502020202020204" pitchFamily="34" charset="0"/>
            </a:endParaRPr>
          </a:p>
        </p:txBody>
      </p:sp>
      <p:sp>
        <p:nvSpPr>
          <p:cNvPr id="3" name="Marcador de contenido 2"/>
          <p:cNvSpPr>
            <a:spLocks noGrp="1"/>
          </p:cNvSpPr>
          <p:nvPr>
            <p:ph idx="1"/>
          </p:nvPr>
        </p:nvSpPr>
        <p:spPr>
          <a:xfrm>
            <a:off x="971600" y="1052343"/>
            <a:ext cx="7869560" cy="3600794"/>
          </a:xfrm>
        </p:spPr>
        <p:txBody>
          <a:bodyPr>
            <a:normAutofit/>
          </a:bodyPr>
          <a:lstStyle/>
          <a:p>
            <a:pPr marL="0" indent="0" algn="just">
              <a:buNone/>
            </a:pPr>
            <a:r>
              <a:rPr lang="es-ES" sz="1500" dirty="0" smtClean="0">
                <a:latin typeface="Century Gothic" panose="020B0502020202020204" pitchFamily="34" charset="0"/>
              </a:rPr>
              <a:t>Es omnívoro, se </a:t>
            </a:r>
            <a:r>
              <a:rPr lang="es-ES" sz="1500" dirty="0">
                <a:latin typeface="Century Gothic" panose="020B0502020202020204" pitchFamily="34" charset="0"/>
              </a:rPr>
              <a:t>alimenta de </a:t>
            </a:r>
            <a:r>
              <a:rPr lang="es-ES" sz="1500" dirty="0" smtClean="0">
                <a:latin typeface="Century Gothic" panose="020B0502020202020204" pitchFamily="34" charset="0"/>
              </a:rPr>
              <a:t>algas</a:t>
            </a:r>
            <a:r>
              <a:rPr lang="es-ES" sz="1500" dirty="0">
                <a:latin typeface="Century Gothic" panose="020B0502020202020204" pitchFamily="34" charset="0"/>
              </a:rPr>
              <a:t>, moluscos, gusanos, otros crustáceos, hongos, </a:t>
            </a:r>
            <a:r>
              <a:rPr lang="es-ES" sz="1500" dirty="0" smtClean="0">
                <a:latin typeface="Century Gothic" panose="020B0502020202020204" pitchFamily="34" charset="0"/>
              </a:rPr>
              <a:t>bacterias, etc... </a:t>
            </a:r>
          </a:p>
          <a:p>
            <a:pPr marL="0" indent="0" algn="just">
              <a:buNone/>
            </a:pPr>
            <a:r>
              <a:rPr lang="es-ES" sz="1500" dirty="0">
                <a:latin typeface="Century Gothic" panose="020B0502020202020204" pitchFamily="34" charset="0"/>
              </a:rPr>
              <a:t>N</a:t>
            </a:r>
            <a:r>
              <a:rPr lang="es-ES" sz="1500" dirty="0" smtClean="0">
                <a:latin typeface="Century Gothic" panose="020B0502020202020204" pitchFamily="34" charset="0"/>
              </a:rPr>
              <a:t>ormalmente </a:t>
            </a:r>
            <a:r>
              <a:rPr lang="es-ES" sz="1500" dirty="0">
                <a:latin typeface="Century Gothic" panose="020B0502020202020204" pitchFamily="34" charset="0"/>
              </a:rPr>
              <a:t>habitan en aguas salobres, es decir, una mezcla de agua dulce y salina</a:t>
            </a:r>
            <a:r>
              <a:rPr lang="es-ES" sz="1500" dirty="0" smtClean="0">
                <a:latin typeface="Century Gothic" panose="020B0502020202020204" pitchFamily="34" charset="0"/>
              </a:rPr>
              <a:t>.</a:t>
            </a:r>
          </a:p>
          <a:p>
            <a:pPr marL="0" indent="0" algn="just">
              <a:buNone/>
            </a:pPr>
            <a:r>
              <a:rPr lang="es-ES" sz="1500" dirty="0" smtClean="0">
                <a:latin typeface="Century Gothic" panose="020B0502020202020204" pitchFamily="34" charset="0"/>
              </a:rPr>
              <a:t>Difieren </a:t>
            </a:r>
            <a:r>
              <a:rPr lang="es-ES" sz="1500" dirty="0">
                <a:latin typeface="Century Gothic" panose="020B0502020202020204" pitchFamily="34" charset="0"/>
              </a:rPr>
              <a:t>mucho en tamaño, dependiendo de la especie, pudiendo medir desde </a:t>
            </a:r>
            <a:r>
              <a:rPr lang="es-ES" sz="1500" dirty="0" smtClean="0">
                <a:latin typeface="Century Gothic" panose="020B0502020202020204" pitchFamily="34" charset="0"/>
              </a:rPr>
              <a:t>unos pocos </a:t>
            </a:r>
            <a:r>
              <a:rPr lang="es-ES" sz="1500" dirty="0">
                <a:latin typeface="Century Gothic" panose="020B0502020202020204" pitchFamily="34" charset="0"/>
              </a:rPr>
              <a:t>milímetros hasta 4 pies de anchura con las patas abiertas</a:t>
            </a:r>
            <a:r>
              <a:rPr lang="es-ES" sz="1500" dirty="0" smtClean="0">
                <a:latin typeface="Century Gothic" panose="020B0502020202020204" pitchFamily="34" charset="0"/>
              </a:rPr>
              <a:t>.</a:t>
            </a:r>
          </a:p>
          <a:p>
            <a:pPr marL="0" indent="0" algn="just">
              <a:buNone/>
            </a:pPr>
            <a:r>
              <a:rPr lang="es-ES" sz="1500" dirty="0">
                <a:latin typeface="Century Gothic" panose="020B0502020202020204" pitchFamily="34" charset="0"/>
              </a:rPr>
              <a:t>Los dientes de un cangrejo están en su estómago</a:t>
            </a:r>
            <a:r>
              <a:rPr lang="es-ES" sz="1500" dirty="0" smtClean="0">
                <a:latin typeface="Century Gothic" panose="020B0502020202020204" pitchFamily="34" charset="0"/>
              </a:rPr>
              <a:t>.</a:t>
            </a:r>
            <a:endParaRPr lang="es-ES" sz="1500" dirty="0">
              <a:latin typeface="Century Gothic" panose="020B0502020202020204" pitchFamily="34" charset="0"/>
            </a:endParaRPr>
          </a:p>
          <a:p>
            <a:pPr marL="0" indent="0">
              <a:buNone/>
            </a:pPr>
            <a:r>
              <a:rPr lang="es-ES" sz="1500" dirty="0">
                <a:latin typeface="Century Gothic" panose="020B0502020202020204" pitchFamily="34" charset="0"/>
              </a:rPr>
              <a:t>Después de perder su garra, un cangrejo puede hacerla crecer nuevamente</a:t>
            </a:r>
            <a:r>
              <a:rPr lang="es-ES" sz="1500" dirty="0" smtClean="0">
                <a:latin typeface="Century Gothic" panose="020B0502020202020204" pitchFamily="34" charset="0"/>
              </a:rPr>
              <a:t>.</a:t>
            </a:r>
          </a:p>
          <a:p>
            <a:pPr marL="0" indent="0" algn="just">
              <a:buNone/>
            </a:pPr>
            <a:r>
              <a:rPr lang="es-ES" sz="1500" dirty="0" smtClean="0">
                <a:latin typeface="Century Gothic" panose="020B0502020202020204" pitchFamily="34" charset="0"/>
              </a:rPr>
              <a:t>No tienen </a:t>
            </a:r>
            <a:r>
              <a:rPr lang="es-ES" sz="1500" dirty="0">
                <a:latin typeface="Century Gothic" panose="020B0502020202020204" pitchFamily="34" charset="0"/>
              </a:rPr>
              <a:t>tórax </a:t>
            </a:r>
            <a:r>
              <a:rPr lang="es-ES" sz="1500" dirty="0" smtClean="0">
                <a:latin typeface="Century Gothic" panose="020B0502020202020204" pitchFamily="34" charset="0"/>
              </a:rPr>
              <a:t>y tiene el </a:t>
            </a:r>
            <a:r>
              <a:rPr lang="es-ES" sz="1500" dirty="0">
                <a:latin typeface="Century Gothic" panose="020B0502020202020204" pitchFamily="34" charset="0"/>
              </a:rPr>
              <a:t>abdomen separado</a:t>
            </a:r>
            <a:r>
              <a:rPr lang="es-ES" sz="1500" dirty="0" smtClean="0">
                <a:latin typeface="Century Gothic" panose="020B0502020202020204" pitchFamily="34" charset="0"/>
              </a:rPr>
              <a:t>.</a:t>
            </a:r>
          </a:p>
          <a:p>
            <a:pPr marL="0" indent="0" algn="just">
              <a:buNone/>
            </a:pPr>
            <a:endParaRPr lang="es-ES" sz="1800"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4581128"/>
            <a:ext cx="2797968" cy="1799807"/>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4581127"/>
            <a:ext cx="3319016" cy="1799807"/>
          </a:xfrm>
          <a:prstGeom prst="rect">
            <a:avLst/>
          </a:prstGeom>
        </p:spPr>
      </p:pic>
    </p:spTree>
    <p:extLst>
      <p:ext uri="{BB962C8B-B14F-4D97-AF65-F5344CB8AC3E}">
        <p14:creationId xmlns:p14="http://schemas.microsoft.com/office/powerpoint/2010/main" val="3713529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12973" y="202631"/>
            <a:ext cx="7139136" cy="778098"/>
          </a:xfrm>
        </p:spPr>
        <p:txBody>
          <a:bodyPr>
            <a:normAutofit/>
          </a:bodyPr>
          <a:lstStyle/>
          <a:p>
            <a:r>
              <a:rPr lang="es-ES" sz="2800" b="1" dirty="0" smtClean="0">
                <a:latin typeface="Century Gothic" panose="020B0502020202020204" pitchFamily="34" charset="0"/>
              </a:rPr>
              <a:t>EL LANGOSTINO</a:t>
            </a:r>
            <a:endParaRPr lang="es-ES" sz="2800" b="1" dirty="0">
              <a:latin typeface="Century Gothic" panose="020B0502020202020204" pitchFamily="34" charset="0"/>
            </a:endParaRPr>
          </a:p>
        </p:txBody>
      </p:sp>
      <p:sp>
        <p:nvSpPr>
          <p:cNvPr id="3" name="Marcador de contenido 2"/>
          <p:cNvSpPr>
            <a:spLocks noGrp="1"/>
          </p:cNvSpPr>
          <p:nvPr>
            <p:ph idx="1"/>
          </p:nvPr>
        </p:nvSpPr>
        <p:spPr>
          <a:xfrm>
            <a:off x="932479" y="980730"/>
            <a:ext cx="7700123" cy="3051828"/>
          </a:xfrm>
        </p:spPr>
        <p:txBody>
          <a:bodyPr>
            <a:normAutofit fontScale="85000" lnSpcReduction="10000"/>
          </a:bodyPr>
          <a:lstStyle/>
          <a:p>
            <a:pPr marL="0" indent="0" algn="just">
              <a:buNone/>
            </a:pPr>
            <a:r>
              <a:rPr lang="es-ES" sz="1800" dirty="0" smtClean="0">
                <a:latin typeface="Century Gothic" panose="020B0502020202020204" pitchFamily="34" charset="0"/>
              </a:rPr>
              <a:t>Su </a:t>
            </a:r>
            <a:r>
              <a:rPr lang="es-ES" sz="1800" dirty="0">
                <a:latin typeface="Century Gothic" panose="020B0502020202020204" pitchFamily="34" charset="0"/>
              </a:rPr>
              <a:t>cuerpo es alargado y con la cabeza grande y los ojos sobresalidos. Su abdomen no está abombado, sino que es </a:t>
            </a:r>
            <a:r>
              <a:rPr lang="es-ES" sz="1800" dirty="0" smtClean="0">
                <a:latin typeface="Century Gothic" panose="020B0502020202020204" pitchFamily="34" charset="0"/>
              </a:rPr>
              <a:t>aplanado. Tiene </a:t>
            </a:r>
            <a:r>
              <a:rPr lang="es-ES" sz="1800" dirty="0">
                <a:latin typeface="Century Gothic" panose="020B0502020202020204" pitchFamily="34" charset="0"/>
              </a:rPr>
              <a:t>10 patas, sus tres primeros pares están formados por una especie de pinzas y, las traseras tienen una especie de uña. Tiene unas antenas </a:t>
            </a:r>
            <a:r>
              <a:rPr lang="es-ES" sz="1800" dirty="0" smtClean="0">
                <a:latin typeface="Century Gothic" panose="020B0502020202020204" pitchFamily="34" charset="0"/>
              </a:rPr>
              <a:t>alargadas.</a:t>
            </a:r>
          </a:p>
          <a:p>
            <a:pPr marL="0" indent="0" algn="just">
              <a:buNone/>
            </a:pPr>
            <a:r>
              <a:rPr lang="es-ES" sz="1800" dirty="0" smtClean="0">
                <a:latin typeface="Century Gothic" panose="020B0502020202020204" pitchFamily="34" charset="0"/>
              </a:rPr>
              <a:t>Miden hasta </a:t>
            </a:r>
            <a:r>
              <a:rPr lang="es-ES" sz="1800" dirty="0">
                <a:latin typeface="Century Gothic" panose="020B0502020202020204" pitchFamily="34" charset="0"/>
              </a:rPr>
              <a:t>20 centímetros de </a:t>
            </a:r>
            <a:r>
              <a:rPr lang="es-ES" sz="1800" dirty="0" smtClean="0">
                <a:latin typeface="Century Gothic" panose="020B0502020202020204" pitchFamily="34" charset="0"/>
              </a:rPr>
              <a:t>longitud.</a:t>
            </a:r>
          </a:p>
          <a:p>
            <a:pPr marL="0" indent="0" algn="just">
              <a:buNone/>
            </a:pPr>
            <a:r>
              <a:rPr lang="es-ES" sz="1800" dirty="0">
                <a:latin typeface="Century Gothic" panose="020B0502020202020204" pitchFamily="34" charset="0"/>
              </a:rPr>
              <a:t>Igual que otros, como la gamba, el langostino nunca lleva los huevos, los pone y fecundan los machos</a:t>
            </a:r>
            <a:endParaRPr lang="es-ES" sz="1800" dirty="0" smtClean="0">
              <a:latin typeface="Century Gothic" panose="020B0502020202020204" pitchFamily="34" charset="0"/>
            </a:endParaRPr>
          </a:p>
          <a:p>
            <a:pPr marL="0" indent="0" algn="just">
              <a:buNone/>
            </a:pPr>
            <a:r>
              <a:rPr lang="es-ES" sz="1800" dirty="0" smtClean="0">
                <a:latin typeface="Century Gothic" panose="020B0502020202020204" pitchFamily="34" charset="0"/>
              </a:rPr>
              <a:t>Suelen </a:t>
            </a:r>
            <a:r>
              <a:rPr lang="es-ES" sz="1800" dirty="0">
                <a:latin typeface="Century Gothic" panose="020B0502020202020204" pitchFamily="34" charset="0"/>
              </a:rPr>
              <a:t>encontrarse en las zonas con arena, cerca de playas y también cerca de las desembocaduras de los ríos, donde las corrientes de agua </a:t>
            </a:r>
            <a:r>
              <a:rPr lang="es-ES" sz="1800" dirty="0" smtClean="0">
                <a:latin typeface="Century Gothic" panose="020B0502020202020204" pitchFamily="34" charset="0"/>
              </a:rPr>
              <a:t>cambia.</a:t>
            </a:r>
          </a:p>
          <a:p>
            <a:pPr marL="0" indent="0" algn="just">
              <a:buNone/>
            </a:pPr>
            <a:r>
              <a:rPr lang="es-ES" sz="1800" dirty="0" smtClean="0">
                <a:latin typeface="Century Gothic" panose="020B0502020202020204" pitchFamily="34" charset="0"/>
              </a:rPr>
              <a:t>Por la noche es cuando se mantienen en activo movimiento.</a:t>
            </a:r>
          </a:p>
          <a:p>
            <a:endParaRPr lang="es-ES" sz="1500" dirty="0">
              <a:latin typeface="Century Gothic" panose="020B05020202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8245" y="4293097"/>
            <a:ext cx="2664296" cy="1800199"/>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4266479"/>
            <a:ext cx="2806811" cy="1800200"/>
          </a:xfrm>
          <a:prstGeom prst="rect">
            <a:avLst/>
          </a:prstGeom>
        </p:spPr>
      </p:pic>
    </p:spTree>
    <p:extLst>
      <p:ext uri="{BB962C8B-B14F-4D97-AF65-F5344CB8AC3E}">
        <p14:creationId xmlns:p14="http://schemas.microsoft.com/office/powerpoint/2010/main" val="35887869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800" b="1" dirty="0" smtClean="0">
                <a:latin typeface="Century Gothic" panose="020B0502020202020204" pitchFamily="34" charset="0"/>
              </a:rPr>
              <a:t>VÍDEO DE LOS CRUSTÁCEOS</a:t>
            </a:r>
            <a:endParaRPr lang="es-ES" sz="2800" b="1" dirty="0">
              <a:latin typeface="Century Gothic" panose="020B0502020202020204" pitchFamily="34" charset="0"/>
            </a:endParaRPr>
          </a:p>
        </p:txBody>
      </p:sp>
      <p:pic>
        <p:nvPicPr>
          <p:cNvPr id="4" name="LOS CRUSTACEO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70075" y="2667000"/>
            <a:ext cx="5927725" cy="3332163"/>
          </a:xfrm>
        </p:spPr>
      </p:pic>
    </p:spTree>
    <p:extLst>
      <p:ext uri="{BB962C8B-B14F-4D97-AF65-F5344CB8AC3E}">
        <p14:creationId xmlns:p14="http://schemas.microsoft.com/office/powerpoint/2010/main" val="12474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
  <TotalTime>225</TotalTime>
  <Words>792</Words>
  <Application>Microsoft Office PowerPoint</Application>
  <PresentationFormat>Presentación en pantalla (4:3)</PresentationFormat>
  <Paragraphs>57</Paragraphs>
  <Slides>10</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Century Gothic</vt:lpstr>
      <vt:lpstr>Corbel</vt:lpstr>
      <vt:lpstr>Parallax</vt:lpstr>
      <vt:lpstr>LOS CRUSTÁCEOS</vt:lpstr>
      <vt:lpstr>Presentación de PowerPoint</vt:lpstr>
      <vt:lpstr>TIPOS DE CRUSTÁCEOS</vt:lpstr>
      <vt:lpstr>ANATOMÍA DE LOS CRUSTÁCEOS</vt:lpstr>
      <vt:lpstr>EL BOGAVANTE</vt:lpstr>
      <vt:lpstr>LA LANGOSTA</vt:lpstr>
      <vt:lpstr>EL CANGREJO</vt:lpstr>
      <vt:lpstr>EL LANGOSTINO</vt:lpstr>
      <vt:lpstr>VÍDEO DE LOS CRUSTÁCEOS</vt:lpstr>
      <vt:lpstr>Trabajo realizado por:  Beatriz Laguna Doncel Ángel Fontenla Álvarez Rocío Feijoo Coello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Crustáceos</dc:title>
  <dc:creator>Paco</dc:creator>
  <cp:lastModifiedBy>Francisco Jose Laguna Campos</cp:lastModifiedBy>
  <cp:revision>43</cp:revision>
  <dcterms:created xsi:type="dcterms:W3CDTF">2016-02-02T15:00:00Z</dcterms:created>
  <dcterms:modified xsi:type="dcterms:W3CDTF">2016-02-11T16:40:42Z</dcterms:modified>
</cp:coreProperties>
</file>